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7" r:id="rId2"/>
    <p:sldId id="259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3" r:id="rId25"/>
    <p:sldId id="282" r:id="rId26"/>
    <p:sldId id="285" r:id="rId27"/>
    <p:sldId id="286" r:id="rId28"/>
    <p:sldId id="284" r:id="rId29"/>
    <p:sldId id="287" r:id="rId30"/>
    <p:sldId id="288" r:id="rId31"/>
    <p:sldId id="289" r:id="rId32"/>
    <p:sldId id="290" r:id="rId33"/>
    <p:sldId id="291" r:id="rId34"/>
    <p:sldId id="292" r:id="rId35"/>
    <p:sldId id="294" r:id="rId36"/>
    <p:sldId id="293" r:id="rId37"/>
    <p:sldId id="295" r:id="rId38"/>
    <p:sldId id="296" r:id="rId39"/>
    <p:sldId id="297" r:id="rId40"/>
    <p:sldId id="299" r:id="rId41"/>
    <p:sldId id="300" r:id="rId42"/>
    <p:sldId id="303" r:id="rId43"/>
    <p:sldId id="298" r:id="rId44"/>
    <p:sldId id="301" r:id="rId45"/>
    <p:sldId id="258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7356" autoAdjust="0"/>
  </p:normalViewPr>
  <p:slideViewPr>
    <p:cSldViewPr snapToGrid="0">
      <p:cViewPr varScale="1">
        <p:scale>
          <a:sx n="113" d="100"/>
          <a:sy n="113" d="100"/>
        </p:scale>
        <p:origin x="3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1CBBD-FCCC-4341-9A07-9341F6C5458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56D82-A927-4CCE-B899-0E7A70652A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83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42B9C4-3265-4C64-80EB-D0107FD089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69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56D82-A927-4CCE-B899-0E7A70652AB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71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42B9C4-3265-4C64-80EB-D0107FD0897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73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53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2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49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9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30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9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40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654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46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75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73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0D24E-6441-4C34-9150-7D417DBEA707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0A104-0528-4A3E-8FC6-C371919B0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71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.gif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1.gif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37139" y="247431"/>
            <a:ext cx="9917723" cy="2387600"/>
          </a:xfrm>
        </p:spPr>
        <p:txBody>
          <a:bodyPr anchor="ctr">
            <a:noAutofit/>
          </a:bodyPr>
          <a:lstStyle/>
          <a:p>
            <a:r>
              <a:rPr lang="en-US" dirty="0"/>
              <a:t>Domain-Driven Design:</a:t>
            </a:r>
            <a:br>
              <a:rPr lang="en-US" dirty="0"/>
            </a:br>
            <a:r>
              <a:rPr lang="en-US" dirty="0"/>
              <a:t>The Good Parts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676052" y="2693397"/>
            <a:ext cx="6858000" cy="16557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Jimmy Bogard</a:t>
            </a:r>
          </a:p>
          <a:p>
            <a:r>
              <a:rPr lang="en-US" dirty="0"/>
              <a:t>@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github.com/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jimmybogard.lostechies.com</a:t>
            </a:r>
          </a:p>
        </p:txBody>
      </p:sp>
      <p:pic>
        <p:nvPicPr>
          <p:cNvPr id="9" name="Picture 4" descr="https://mvp.support.microsoft.com/library/images/support/en-US/MVPLogo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652" y="4608974"/>
            <a:ext cx="10953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://lostechies.com/wp-content/themes/lostechies/images/lostechies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097" y="4773831"/>
            <a:ext cx="6047539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AutoMapp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948" y="5920757"/>
            <a:ext cx="3733800" cy="3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0177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7779715" cy="2852737"/>
          </a:xfrm>
        </p:spPr>
        <p:txBody>
          <a:bodyPr/>
          <a:lstStyle/>
          <a:p>
            <a:r>
              <a:rPr lang="en-US" dirty="0"/>
              <a:t>Lesson 1:</a:t>
            </a:r>
            <a:br>
              <a:rPr lang="en-US" dirty="0"/>
            </a:br>
            <a:r>
              <a:rPr lang="en-US" dirty="0"/>
              <a:t>Bounded contexts are a thing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6974" y="1237647"/>
            <a:ext cx="37623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79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Ambiguous Modeling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7665" y="3113590"/>
            <a:ext cx="1724628" cy="1134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21476" y="2622097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48577" y="4735975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67690" y="1953542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29383" y="1812756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06234" y="5187388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24674" y="3509059"/>
            <a:ext cx="729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17256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</a:t>
            </a:r>
            <a:br>
              <a:rPr lang="en-US" dirty="0"/>
            </a:br>
            <a:r>
              <a:rPr lang="en-US" dirty="0"/>
              <a:t>Ubiquitous Language should be ubiquitous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29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Competing Priorities</a:t>
            </a:r>
          </a:p>
        </p:txBody>
      </p:sp>
      <p:sp>
        <p:nvSpPr>
          <p:cNvPr id="6" name="Rectangle 5"/>
          <p:cNvSpPr/>
          <p:nvPr/>
        </p:nvSpPr>
        <p:spPr>
          <a:xfrm>
            <a:off x="1435261" y="2210765"/>
            <a:ext cx="1435261" cy="960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</a:t>
            </a:r>
          </a:p>
        </p:txBody>
      </p:sp>
      <p:sp>
        <p:nvSpPr>
          <p:cNvPr id="7" name="Rectangle 6"/>
          <p:cNvSpPr/>
          <p:nvPr/>
        </p:nvSpPr>
        <p:spPr>
          <a:xfrm>
            <a:off x="3937321" y="4689676"/>
            <a:ext cx="1435261" cy="96069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Courts</a:t>
            </a:r>
          </a:p>
        </p:txBody>
      </p:sp>
      <p:sp>
        <p:nvSpPr>
          <p:cNvPr id="8" name="Rectangle 7"/>
          <p:cNvSpPr/>
          <p:nvPr/>
        </p:nvSpPr>
        <p:spPr>
          <a:xfrm>
            <a:off x="9238526" y="4689676"/>
            <a:ext cx="1435261" cy="9606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JPD</a:t>
            </a:r>
          </a:p>
        </p:txBody>
      </p:sp>
      <p:sp>
        <p:nvSpPr>
          <p:cNvPr id="9" name="Rectangle 8"/>
          <p:cNvSpPr/>
          <p:nvPr/>
        </p:nvSpPr>
        <p:spPr>
          <a:xfrm>
            <a:off x="6460604" y="2210765"/>
            <a:ext cx="1435261" cy="96069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Prosecution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0641" y="3220750"/>
            <a:ext cx="262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Offense/Arrest!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64375" y="4320344"/>
            <a:ext cx="262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Trial!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64507" y="3266793"/>
            <a:ext cx="262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Case!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42429" y="4320344"/>
            <a:ext cx="262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Juvenile!</a:t>
            </a:r>
          </a:p>
        </p:txBody>
      </p:sp>
    </p:spTree>
    <p:extLst>
      <p:ext uri="{BB962C8B-B14F-4D97-AF65-F5344CB8AC3E}">
        <p14:creationId xmlns:p14="http://schemas.microsoft.com/office/powerpoint/2010/main" val="15151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</a:t>
            </a:r>
            <a:br>
              <a:rPr lang="en-US" dirty="0"/>
            </a:br>
            <a:r>
              <a:rPr lang="en-US" dirty="0"/>
              <a:t>Core Domain needs consensus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4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Competing Models</a:t>
            </a:r>
          </a:p>
        </p:txBody>
      </p:sp>
      <p:sp>
        <p:nvSpPr>
          <p:cNvPr id="6" name="Rectangle 5"/>
          <p:cNvSpPr/>
          <p:nvPr/>
        </p:nvSpPr>
        <p:spPr>
          <a:xfrm>
            <a:off x="1435261" y="2210765"/>
            <a:ext cx="1435261" cy="9606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</a:t>
            </a:r>
          </a:p>
        </p:txBody>
      </p:sp>
      <p:sp>
        <p:nvSpPr>
          <p:cNvPr id="7" name="Rectangle 6"/>
          <p:cNvSpPr/>
          <p:nvPr/>
        </p:nvSpPr>
        <p:spPr>
          <a:xfrm>
            <a:off x="3937321" y="4689676"/>
            <a:ext cx="1435261" cy="96069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Courts</a:t>
            </a:r>
          </a:p>
        </p:txBody>
      </p:sp>
      <p:sp>
        <p:nvSpPr>
          <p:cNvPr id="8" name="Rectangle 7"/>
          <p:cNvSpPr/>
          <p:nvPr/>
        </p:nvSpPr>
        <p:spPr>
          <a:xfrm>
            <a:off x="9238526" y="4689676"/>
            <a:ext cx="1435261" cy="96069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JPD</a:t>
            </a:r>
          </a:p>
        </p:txBody>
      </p:sp>
      <p:sp>
        <p:nvSpPr>
          <p:cNvPr id="9" name="Rectangle 8"/>
          <p:cNvSpPr/>
          <p:nvPr/>
        </p:nvSpPr>
        <p:spPr>
          <a:xfrm>
            <a:off x="6460604" y="2210765"/>
            <a:ext cx="1435261" cy="96069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Prosecution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0641" y="3220750"/>
            <a:ext cx="262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Form CR-23J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41224" y="3962411"/>
            <a:ext cx="2627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Something to adjudicate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64507" y="3266793"/>
            <a:ext cx="2627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Something to charge for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42429" y="4043345"/>
            <a:ext cx="2627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Something to move past</a:t>
            </a:r>
          </a:p>
        </p:txBody>
      </p:sp>
    </p:spTree>
    <p:extLst>
      <p:ext uri="{BB962C8B-B14F-4D97-AF65-F5344CB8AC3E}">
        <p14:creationId xmlns:p14="http://schemas.microsoft.com/office/powerpoint/2010/main" val="138101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4:</a:t>
            </a:r>
            <a:br>
              <a:rPr lang="en-US" dirty="0"/>
            </a:br>
            <a:r>
              <a:rPr lang="en-US" dirty="0"/>
              <a:t>Ubiquitous language needs consensus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86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Happy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042" y="1825625"/>
            <a:ext cx="807991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40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Lesson 5:</a:t>
            </a:r>
            <a:br>
              <a:rPr lang="en-US" dirty="0"/>
            </a:br>
            <a:r>
              <a:rPr lang="en-US" dirty="0"/>
              <a:t>Structural Patterns least important part of DDD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73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tally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195 controllers</a:t>
            </a:r>
          </a:p>
          <a:p>
            <a:r>
              <a:rPr lang="en-US" dirty="0"/>
              <a:t>652 actions</a:t>
            </a:r>
          </a:p>
          <a:p>
            <a:r>
              <a:rPr lang="en-US" dirty="0"/>
              <a:t>121 roles</a:t>
            </a:r>
          </a:p>
          <a:p>
            <a:r>
              <a:rPr lang="en-US" dirty="0"/>
              <a:t>218 entities</a:t>
            </a:r>
          </a:p>
          <a:p>
            <a:r>
              <a:rPr lang="en-US" dirty="0"/>
              <a:t>184 value objects</a:t>
            </a:r>
          </a:p>
          <a:p>
            <a:r>
              <a:rPr lang="en-US" dirty="0"/>
              <a:t>352 enumerations</a:t>
            </a:r>
          </a:p>
          <a:p>
            <a:r>
              <a:rPr lang="en-US" dirty="0"/>
              <a:t>~50 counties deployed</a:t>
            </a:r>
          </a:p>
        </p:txBody>
      </p:sp>
    </p:spTree>
    <p:extLst>
      <p:ext uri="{BB962C8B-B14F-4D97-AF65-F5344CB8AC3E}">
        <p14:creationId xmlns:p14="http://schemas.microsoft.com/office/powerpoint/2010/main" val="247610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1:</a:t>
            </a:r>
            <a:br>
              <a:rPr lang="en-US" dirty="0"/>
            </a:br>
            <a:r>
              <a:rPr lang="en-US" dirty="0"/>
              <a:t>The Majestic Monolith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7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8395" y="127322"/>
            <a:ext cx="62503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Majestic Monolith Myth</a:t>
            </a:r>
          </a:p>
        </p:txBody>
      </p:sp>
    </p:spTree>
    <p:extLst>
      <p:ext uri="{BB962C8B-B14F-4D97-AF65-F5344CB8AC3E}">
        <p14:creationId xmlns:p14="http://schemas.microsoft.com/office/powerpoint/2010/main" val="244390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317359" y="127322"/>
            <a:ext cx="49886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Reality</a:t>
            </a:r>
          </a:p>
        </p:txBody>
      </p:sp>
    </p:spTree>
    <p:extLst>
      <p:ext uri="{BB962C8B-B14F-4D97-AF65-F5344CB8AC3E}">
        <p14:creationId xmlns:p14="http://schemas.microsoft.com/office/powerpoint/2010/main" val="1549034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2:</a:t>
            </a:r>
            <a:br>
              <a:rPr lang="en-US" dirty="0"/>
            </a:br>
            <a:r>
              <a:rPr lang="en-US" dirty="0"/>
              <a:t>The Do-over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88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 expensive/costly/risky to build single system</a:t>
            </a:r>
          </a:p>
          <a:p>
            <a:endParaRPr lang="en-US" dirty="0"/>
          </a:p>
          <a:p>
            <a:r>
              <a:rPr lang="en-US" dirty="0"/>
              <a:t>Focus one agency at a time</a:t>
            </a:r>
          </a:p>
          <a:p>
            <a:endParaRPr lang="en-US" dirty="0"/>
          </a:p>
          <a:p>
            <a:r>
              <a:rPr lang="en-US" dirty="0"/>
              <a:t>Start with prosecution</a:t>
            </a:r>
          </a:p>
        </p:txBody>
      </p:sp>
    </p:spTree>
    <p:extLst>
      <p:ext uri="{BB962C8B-B14F-4D97-AF65-F5344CB8AC3E}">
        <p14:creationId xmlns:p14="http://schemas.microsoft.com/office/powerpoint/2010/main" val="3987764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41316" y="601884"/>
            <a:ext cx="3958542" cy="4236334"/>
          </a:xfrm>
          <a:prstGeom prst="rect">
            <a:avLst/>
          </a:prstGeom>
          <a:solidFill>
            <a:schemeClr val="accent2">
              <a:alpha val="20000"/>
            </a:schemeClr>
          </a:solidFill>
          <a:ln w="5715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92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 around bounded contexts</a:t>
            </a:r>
          </a:p>
        </p:txBody>
      </p:sp>
      <p:sp>
        <p:nvSpPr>
          <p:cNvPr id="4" name="Rectangle 3"/>
          <p:cNvSpPr/>
          <p:nvPr/>
        </p:nvSpPr>
        <p:spPr>
          <a:xfrm>
            <a:off x="3981691" y="2280213"/>
            <a:ext cx="3808071" cy="3102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Prosecution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0" y="2882096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Cases</a:t>
            </a:r>
          </a:p>
        </p:txBody>
      </p:sp>
      <p:sp>
        <p:nvSpPr>
          <p:cNvPr id="6" name="Rectangle 5"/>
          <p:cNvSpPr/>
          <p:nvPr/>
        </p:nvSpPr>
        <p:spPr>
          <a:xfrm>
            <a:off x="4319286" y="4131378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Workflow</a:t>
            </a:r>
          </a:p>
        </p:txBody>
      </p:sp>
      <p:sp>
        <p:nvSpPr>
          <p:cNvPr id="7" name="Rectangle 6"/>
          <p:cNvSpPr/>
          <p:nvPr/>
        </p:nvSpPr>
        <p:spPr>
          <a:xfrm>
            <a:off x="6238755" y="3264059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Dockets</a:t>
            </a:r>
          </a:p>
        </p:txBody>
      </p:sp>
      <p:sp>
        <p:nvSpPr>
          <p:cNvPr id="8" name="Rectangle 7"/>
          <p:cNvSpPr/>
          <p:nvPr/>
        </p:nvSpPr>
        <p:spPr>
          <a:xfrm>
            <a:off x="5885726" y="4461256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Grand Jury</a:t>
            </a:r>
          </a:p>
        </p:txBody>
      </p:sp>
      <p:sp>
        <p:nvSpPr>
          <p:cNvPr id="9" name="Rectangle 8"/>
          <p:cNvSpPr/>
          <p:nvPr/>
        </p:nvSpPr>
        <p:spPr>
          <a:xfrm>
            <a:off x="1597306" y="2789497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</a:t>
            </a:r>
          </a:p>
        </p:txBody>
      </p:sp>
      <p:sp>
        <p:nvSpPr>
          <p:cNvPr id="10" name="Rectangle 9"/>
          <p:cNvSpPr/>
          <p:nvPr/>
        </p:nvSpPr>
        <p:spPr>
          <a:xfrm>
            <a:off x="1799863" y="5382228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525966" y="3211974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Defense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62977" y="5196248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Indigent Defense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76577" y="2083443"/>
            <a:ext cx="4664598" cy="3671103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9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Oh, that piece of    ?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img.buzzfeed.com/buzzfeed-static/static/2015-03/12/10/enhanced/webdr04/enhanced-buzz-3183-1426171511-1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8155" y="3339025"/>
            <a:ext cx="1842545" cy="122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110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case-centric system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4006" y="1825625"/>
            <a:ext cx="85639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31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Lesson 1:</a:t>
            </a:r>
            <a:br>
              <a:rPr lang="en-US" dirty="0"/>
            </a:br>
            <a:r>
              <a:rPr lang="en-US" dirty="0"/>
              <a:t>Cohesiveness brings clarity and deeper insight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251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Roles and Security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493" y="1996001"/>
            <a:ext cx="8869013" cy="4010585"/>
          </a:xfrm>
        </p:spPr>
      </p:pic>
    </p:spTree>
    <p:extLst>
      <p:ext uri="{BB962C8B-B14F-4D97-AF65-F5344CB8AC3E}">
        <p14:creationId xmlns:p14="http://schemas.microsoft.com/office/powerpoint/2010/main" val="3726446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year spent building requirements documents</a:t>
            </a:r>
          </a:p>
          <a:p>
            <a:endParaRPr lang="en-US" dirty="0"/>
          </a:p>
          <a:p>
            <a:r>
              <a:rPr lang="en-US" dirty="0"/>
              <a:t>No software to show for it</a:t>
            </a:r>
          </a:p>
          <a:p>
            <a:endParaRPr lang="en-US" dirty="0"/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agile project for Texas government agency</a:t>
            </a:r>
          </a:p>
          <a:p>
            <a:endParaRPr lang="en-US" dirty="0"/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DDD project for Texas government agency</a:t>
            </a:r>
          </a:p>
        </p:txBody>
      </p:sp>
      <p:pic>
        <p:nvPicPr>
          <p:cNvPr id="1026" name="Picture 2" descr="Texas Juvenile Justice Depart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644" y="5493604"/>
            <a:ext cx="5753100" cy="1190625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581161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Granular, task-based permissions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9162" y="1825625"/>
            <a:ext cx="68136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96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Associating permissions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4625" y="1825625"/>
            <a:ext cx="57627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8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2:</a:t>
            </a:r>
            <a:br>
              <a:rPr lang="en-US" dirty="0"/>
            </a:br>
            <a:r>
              <a:rPr lang="en-US" dirty="0"/>
              <a:t>Flexible in places, rigid in others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348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File Management Problem</a:t>
            </a:r>
          </a:p>
        </p:txBody>
      </p:sp>
      <p:pic>
        <p:nvPicPr>
          <p:cNvPr id="7170" name="Picture 2" descr="https://upload.wikimedia.org/wikipedia/commons/e/e0/A_view_of_the_server_room_at_The_National_Archives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89994"/>
            <a:ext cx="5181600" cy="302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doityourself.com/forum/attachments/walls-ceilings/50537d1431636479-what-kind-ceiling-tile-possible-repair-ceiling_tile_hole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6316" y="1825625"/>
            <a:ext cx="363336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754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Flexible Workflows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1949" y="1526282"/>
            <a:ext cx="8553692" cy="498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99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work via queues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5571" y="1601101"/>
            <a:ext cx="8355616" cy="492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554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3:</a:t>
            </a:r>
            <a:br>
              <a:rPr lang="en-US" dirty="0"/>
            </a:br>
            <a:r>
              <a:rPr lang="en-US" dirty="0"/>
              <a:t>Sometimes the model needs a model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60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Ditching patterns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1742" y="1539432"/>
            <a:ext cx="6836820" cy="507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646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08"/>
            <a:ext cx="10515600" cy="1325563"/>
          </a:xfrm>
        </p:spPr>
        <p:txBody>
          <a:bodyPr/>
          <a:lstStyle/>
          <a:p>
            <a:r>
              <a:rPr lang="en-US" dirty="0"/>
              <a:t>Ditching abstractions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4775" y="1204565"/>
            <a:ext cx="6690167" cy="559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111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4:</a:t>
            </a:r>
            <a:br>
              <a:rPr lang="en-US" dirty="0"/>
            </a:br>
            <a:r>
              <a:rPr lang="en-US" dirty="0"/>
              <a:t>Don’t blindly follow pattern advice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CQRS is lovely</a:t>
            </a:r>
          </a:p>
        </p:txBody>
      </p:sp>
    </p:spTree>
    <p:extLst>
      <p:ext uri="{BB962C8B-B14F-4D97-AF65-F5344CB8AC3E}">
        <p14:creationId xmlns:p14="http://schemas.microsoft.com/office/powerpoint/2010/main" val="3810802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System(s)</a:t>
            </a:r>
          </a:p>
        </p:txBody>
      </p:sp>
      <p:sp>
        <p:nvSpPr>
          <p:cNvPr id="4" name="Rectangle 3"/>
          <p:cNvSpPr/>
          <p:nvPr/>
        </p:nvSpPr>
        <p:spPr>
          <a:xfrm>
            <a:off x="764931" y="2110154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Dallas</a:t>
            </a:r>
          </a:p>
        </p:txBody>
      </p:sp>
      <p:sp>
        <p:nvSpPr>
          <p:cNvPr id="5" name="Rectangle 4"/>
          <p:cNvSpPr/>
          <p:nvPr/>
        </p:nvSpPr>
        <p:spPr>
          <a:xfrm>
            <a:off x="7467600" y="1840523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Fort Worth</a:t>
            </a:r>
          </a:p>
        </p:txBody>
      </p:sp>
      <p:sp>
        <p:nvSpPr>
          <p:cNvPr id="6" name="Rectangle 5"/>
          <p:cNvSpPr/>
          <p:nvPr/>
        </p:nvSpPr>
        <p:spPr>
          <a:xfrm>
            <a:off x="2148255" y="5392616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San Antonio</a:t>
            </a:r>
          </a:p>
        </p:txBody>
      </p:sp>
      <p:sp>
        <p:nvSpPr>
          <p:cNvPr id="7" name="Rectangle 6"/>
          <p:cNvSpPr/>
          <p:nvPr/>
        </p:nvSpPr>
        <p:spPr>
          <a:xfrm>
            <a:off x="6676293" y="4091354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Houston</a:t>
            </a:r>
          </a:p>
        </p:txBody>
      </p:sp>
      <p:sp>
        <p:nvSpPr>
          <p:cNvPr id="8" name="Rectangle 7"/>
          <p:cNvSpPr/>
          <p:nvPr/>
        </p:nvSpPr>
        <p:spPr>
          <a:xfrm>
            <a:off x="3651739" y="3272204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Everyone Else</a:t>
            </a:r>
          </a:p>
        </p:txBody>
      </p:sp>
      <p:sp>
        <p:nvSpPr>
          <p:cNvPr id="9" name="Rectangle 8"/>
          <p:cNvSpPr/>
          <p:nvPr/>
        </p:nvSpPr>
        <p:spPr>
          <a:xfrm>
            <a:off x="9366738" y="5199184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Austin</a:t>
            </a:r>
          </a:p>
        </p:txBody>
      </p:sp>
    </p:spTree>
    <p:extLst>
      <p:ext uri="{BB962C8B-B14F-4D97-AF65-F5344CB8AC3E}">
        <p14:creationId xmlns:p14="http://schemas.microsoft.com/office/powerpoint/2010/main" val="26993764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others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3981691" y="2280213"/>
            <a:ext cx="3808071" cy="3102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Prosecution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0" y="2882096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Cases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0" y="4386020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Workflow</a:t>
            </a:r>
          </a:p>
        </p:txBody>
      </p:sp>
      <p:sp>
        <p:nvSpPr>
          <p:cNvPr id="7" name="Rectangle 6"/>
          <p:cNvSpPr/>
          <p:nvPr/>
        </p:nvSpPr>
        <p:spPr>
          <a:xfrm>
            <a:off x="6238755" y="3264059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Dockets</a:t>
            </a:r>
          </a:p>
        </p:txBody>
      </p:sp>
      <p:sp>
        <p:nvSpPr>
          <p:cNvPr id="8" name="Rectangle 7"/>
          <p:cNvSpPr/>
          <p:nvPr/>
        </p:nvSpPr>
        <p:spPr>
          <a:xfrm>
            <a:off x="5885726" y="4461256"/>
            <a:ext cx="1076446" cy="6597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Grand Jury</a:t>
            </a:r>
          </a:p>
        </p:txBody>
      </p:sp>
      <p:sp>
        <p:nvSpPr>
          <p:cNvPr id="9" name="Rectangle 8"/>
          <p:cNvSpPr/>
          <p:nvPr/>
        </p:nvSpPr>
        <p:spPr>
          <a:xfrm>
            <a:off x="1597306" y="2789497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</a:t>
            </a:r>
          </a:p>
        </p:txBody>
      </p:sp>
      <p:sp>
        <p:nvSpPr>
          <p:cNvPr id="10" name="Rectangle 9"/>
          <p:cNvSpPr/>
          <p:nvPr/>
        </p:nvSpPr>
        <p:spPr>
          <a:xfrm>
            <a:off x="1799863" y="5382228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062977" y="2083443"/>
            <a:ext cx="2290823" cy="16792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Defense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62977" y="5196248"/>
            <a:ext cx="1319514" cy="94912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Indigent Defense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76577" y="2083443"/>
            <a:ext cx="4664598" cy="3671103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999053" y="2813612"/>
            <a:ext cx="320233" cy="157240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LEA Portal</a:t>
            </a:r>
          </a:p>
        </p:txBody>
      </p:sp>
      <p:cxnSp>
        <p:nvCxnSpPr>
          <p:cNvPr id="15" name="Straight Arrow Connector 14"/>
          <p:cNvCxnSpPr>
            <a:stCxn id="9" idx="3"/>
            <a:endCxn id="14" idx="1"/>
          </p:cNvCxnSpPr>
          <p:nvPr/>
        </p:nvCxnSpPr>
        <p:spPr>
          <a:xfrm>
            <a:off x="2916820" y="3264059"/>
            <a:ext cx="1082233" cy="3357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871995" y="4970933"/>
            <a:ext cx="1701478" cy="1422901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687974" y="5252978"/>
            <a:ext cx="1541363" cy="1275144"/>
          </a:xfrm>
          <a:prstGeom prst="rect">
            <a:avLst/>
          </a:prstGeom>
          <a:noFill/>
          <a:ln w="3810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572263" y="2523281"/>
            <a:ext cx="1226917" cy="8796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Portal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470494" y="2755648"/>
            <a:ext cx="320233" cy="170560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Defense API</a:t>
            </a:r>
          </a:p>
        </p:txBody>
      </p:sp>
      <p:cxnSp>
        <p:nvCxnSpPr>
          <p:cNvPr id="24" name="Straight Arrow Connector 23"/>
          <p:cNvCxnSpPr>
            <a:stCxn id="19" idx="1"/>
            <a:endCxn id="21" idx="3"/>
          </p:cNvCxnSpPr>
          <p:nvPr/>
        </p:nvCxnSpPr>
        <p:spPr>
          <a:xfrm flipH="1">
            <a:off x="7790727" y="2963119"/>
            <a:ext cx="1781536" cy="6453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691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Lesson 5:</a:t>
            </a:r>
            <a:br>
              <a:rPr lang="en-US" dirty="0"/>
            </a:br>
            <a:r>
              <a:rPr lang="en-US" dirty="0" err="1"/>
              <a:t>Microservices</a:t>
            </a:r>
            <a:r>
              <a:rPr lang="en-US" dirty="0"/>
              <a:t> and anti-corruption layers are your friend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500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tally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70 controllers</a:t>
            </a:r>
          </a:p>
          <a:p>
            <a:r>
              <a:rPr lang="en-US" dirty="0"/>
              <a:t>600 actions</a:t>
            </a:r>
          </a:p>
          <a:p>
            <a:r>
              <a:rPr lang="en-US" dirty="0"/>
              <a:t>239 permissions</a:t>
            </a:r>
          </a:p>
          <a:p>
            <a:r>
              <a:rPr lang="en-US" dirty="0"/>
              <a:t>139 entities</a:t>
            </a:r>
          </a:p>
          <a:p>
            <a:r>
              <a:rPr lang="en-US" dirty="0"/>
              <a:t>0 value objects</a:t>
            </a:r>
          </a:p>
          <a:p>
            <a:r>
              <a:rPr lang="en-US" dirty="0"/>
              <a:t>80 enumerations</a:t>
            </a:r>
          </a:p>
          <a:p>
            <a:r>
              <a:rPr lang="en-US" dirty="0"/>
              <a:t>~20 counties deployed</a:t>
            </a:r>
          </a:p>
        </p:txBody>
      </p:sp>
    </p:spTree>
    <p:extLst>
      <p:ext uri="{BB962C8B-B14F-4D97-AF65-F5344CB8AC3E}">
        <p14:creationId xmlns:p14="http://schemas.microsoft.com/office/powerpoint/2010/main" val="37784567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2587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1922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37139" y="247431"/>
            <a:ext cx="9917723" cy="2387600"/>
          </a:xfrm>
        </p:spPr>
        <p:txBody>
          <a:bodyPr anchor="ctr">
            <a:noAutofit/>
          </a:bodyPr>
          <a:lstStyle/>
          <a:p>
            <a:r>
              <a:rPr lang="en-US" dirty="0"/>
              <a:t>Domain-Driven Design:</a:t>
            </a:r>
            <a:br>
              <a:rPr lang="en-US" dirty="0"/>
            </a:br>
            <a:r>
              <a:rPr lang="en-US" dirty="0"/>
              <a:t>The Good Parts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676052" y="2693397"/>
            <a:ext cx="6858000" cy="16557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Jimmy Bogard</a:t>
            </a:r>
          </a:p>
          <a:p>
            <a:r>
              <a:rPr lang="en-US" dirty="0"/>
              <a:t>@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github.com/</a:t>
            </a:r>
            <a:r>
              <a:rPr lang="en-US" dirty="0" err="1"/>
              <a:t>jbogard</a:t>
            </a:r>
            <a:endParaRPr lang="en-US" dirty="0"/>
          </a:p>
          <a:p>
            <a:r>
              <a:rPr lang="en-US" dirty="0"/>
              <a:t>jimmybogard.lostechies.com</a:t>
            </a:r>
          </a:p>
        </p:txBody>
      </p:sp>
      <p:pic>
        <p:nvPicPr>
          <p:cNvPr id="9" name="Picture 4" descr="https://mvp.support.microsoft.com/library/images/support/en-US/MVPLogo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652" y="4608974"/>
            <a:ext cx="10953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http://lostechies.com/wp-content/themes/lostechies/images/lostechies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097" y="4773831"/>
            <a:ext cx="6047539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AutoMapp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948" y="5920757"/>
            <a:ext cx="3733800" cy="3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4810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System</a:t>
            </a:r>
          </a:p>
        </p:txBody>
      </p:sp>
      <p:sp>
        <p:nvSpPr>
          <p:cNvPr id="3" name="Rectangle 2"/>
          <p:cNvSpPr/>
          <p:nvPr/>
        </p:nvSpPr>
        <p:spPr>
          <a:xfrm>
            <a:off x="647701" y="2508373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Dallas</a:t>
            </a:r>
          </a:p>
        </p:txBody>
      </p:sp>
      <p:sp>
        <p:nvSpPr>
          <p:cNvPr id="4" name="Rectangle 3"/>
          <p:cNvSpPr/>
          <p:nvPr/>
        </p:nvSpPr>
        <p:spPr>
          <a:xfrm>
            <a:off x="7441223" y="1690688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Fort Worth</a:t>
            </a:r>
          </a:p>
        </p:txBody>
      </p:sp>
      <p:sp>
        <p:nvSpPr>
          <p:cNvPr id="5" name="Rectangle 4"/>
          <p:cNvSpPr/>
          <p:nvPr/>
        </p:nvSpPr>
        <p:spPr>
          <a:xfrm>
            <a:off x="1447801" y="5137273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San Antonio</a:t>
            </a:r>
          </a:p>
        </p:txBody>
      </p:sp>
      <p:sp>
        <p:nvSpPr>
          <p:cNvPr id="6" name="Rectangle 5"/>
          <p:cNvSpPr/>
          <p:nvPr/>
        </p:nvSpPr>
        <p:spPr>
          <a:xfrm>
            <a:off x="5489332" y="5528529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Houston</a:t>
            </a:r>
          </a:p>
        </p:txBody>
      </p:sp>
      <p:sp>
        <p:nvSpPr>
          <p:cNvPr id="7" name="Rectangle 6"/>
          <p:cNvSpPr/>
          <p:nvPr/>
        </p:nvSpPr>
        <p:spPr>
          <a:xfrm>
            <a:off x="3722078" y="1857742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Everyone Else</a:t>
            </a:r>
          </a:p>
        </p:txBody>
      </p:sp>
      <p:sp>
        <p:nvSpPr>
          <p:cNvPr id="8" name="Rectangle 7"/>
          <p:cNvSpPr/>
          <p:nvPr/>
        </p:nvSpPr>
        <p:spPr>
          <a:xfrm>
            <a:off x="8821615" y="4328380"/>
            <a:ext cx="1600200" cy="95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Austin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797668" y="3636719"/>
            <a:ext cx="1600200" cy="9583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JCMS</a:t>
            </a:r>
          </a:p>
        </p:txBody>
      </p:sp>
      <p:cxnSp>
        <p:nvCxnSpPr>
          <p:cNvPr id="11" name="Straight Arrow Connector 10"/>
          <p:cNvCxnSpPr>
            <a:stCxn id="3" idx="3"/>
            <a:endCxn id="9" idx="1"/>
          </p:cNvCxnSpPr>
          <p:nvPr/>
        </p:nvCxnSpPr>
        <p:spPr>
          <a:xfrm>
            <a:off x="2247901" y="2987554"/>
            <a:ext cx="2549767" cy="11283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</p:cNvCxnSpPr>
          <p:nvPr/>
        </p:nvCxnSpPr>
        <p:spPr>
          <a:xfrm flipV="1">
            <a:off x="3048001" y="4413738"/>
            <a:ext cx="1749667" cy="12027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0"/>
            <a:endCxn id="9" idx="2"/>
          </p:cNvCxnSpPr>
          <p:nvPr/>
        </p:nvCxnSpPr>
        <p:spPr>
          <a:xfrm flipH="1" flipV="1">
            <a:off x="5597768" y="4595080"/>
            <a:ext cx="691664" cy="933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2"/>
            <a:endCxn id="9" idx="0"/>
          </p:cNvCxnSpPr>
          <p:nvPr/>
        </p:nvCxnSpPr>
        <p:spPr>
          <a:xfrm>
            <a:off x="4522178" y="2816103"/>
            <a:ext cx="1075590" cy="8206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2"/>
          </p:cNvCxnSpPr>
          <p:nvPr/>
        </p:nvCxnSpPr>
        <p:spPr>
          <a:xfrm flipH="1">
            <a:off x="6397868" y="2649049"/>
            <a:ext cx="1843455" cy="12019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1"/>
          </p:cNvCxnSpPr>
          <p:nvPr/>
        </p:nvCxnSpPr>
        <p:spPr>
          <a:xfrm flipH="1" flipV="1">
            <a:off x="6397868" y="4328380"/>
            <a:ext cx="2423747" cy="4791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699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knowledge sharing</a:t>
            </a:r>
          </a:p>
          <a:p>
            <a:endParaRPr lang="en-US" dirty="0"/>
          </a:p>
          <a:p>
            <a:r>
              <a:rPr lang="en-US" dirty="0"/>
              <a:t>Comprehensive system covering all aspects of juvenile process</a:t>
            </a:r>
          </a:p>
          <a:p>
            <a:endParaRPr lang="en-US" dirty="0"/>
          </a:p>
          <a:p>
            <a:r>
              <a:rPr lang="en-US" dirty="0"/>
              <a:t>Complete picture of juvenile process</a:t>
            </a:r>
          </a:p>
        </p:txBody>
      </p:sp>
    </p:spTree>
    <p:extLst>
      <p:ext uri="{BB962C8B-B14F-4D97-AF65-F5344CB8AC3E}">
        <p14:creationId xmlns:p14="http://schemas.microsoft.com/office/powerpoint/2010/main" val="3417641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718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Cracks already showing:</a:t>
            </a:r>
            <a:br>
              <a:rPr lang="en-US" dirty="0"/>
            </a:br>
            <a:r>
              <a:rPr lang="en-US" dirty="0"/>
              <a:t>72 personas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Pete Probation Officer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Larry Law Enforcement Officer</a:t>
            </a:r>
          </a:p>
        </p:txBody>
      </p:sp>
      <p:sp>
        <p:nvSpPr>
          <p:cNvPr id="6" name="Rectangle 5"/>
          <p:cNvSpPr/>
          <p:nvPr/>
        </p:nvSpPr>
        <p:spPr>
          <a:xfrm>
            <a:off x="838200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Dennis Detention Supervisor</a:t>
            </a:r>
          </a:p>
        </p:txBody>
      </p:sp>
      <p:sp>
        <p:nvSpPr>
          <p:cNvPr id="7" name="Rectangle 6"/>
          <p:cNvSpPr/>
          <p:nvPr/>
        </p:nvSpPr>
        <p:spPr>
          <a:xfrm>
            <a:off x="82662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Ivan Institutions Officer</a:t>
            </a:r>
          </a:p>
        </p:txBody>
      </p:sp>
      <p:sp>
        <p:nvSpPr>
          <p:cNvPr id="8" name="Rectangle 7"/>
          <p:cNvSpPr/>
          <p:nvPr/>
        </p:nvSpPr>
        <p:spPr>
          <a:xfrm>
            <a:off x="2449010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Percy Program Staff</a:t>
            </a:r>
          </a:p>
        </p:txBody>
      </p:sp>
      <p:sp>
        <p:nvSpPr>
          <p:cNvPr id="9" name="Rectangle 8"/>
          <p:cNvSpPr/>
          <p:nvPr/>
        </p:nvSpPr>
        <p:spPr>
          <a:xfrm>
            <a:off x="2449010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Nancy Nurse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49010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Judy Judge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3743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Rose Records Management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2969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Julie JPD Admin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082969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Lucy LEA Approver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082969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Ichibod</a:t>
            </a:r>
            <a:r>
              <a:rPr lang="en-US" sz="1400" dirty="0"/>
              <a:t> Intake Supervisor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1394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Matt Mental Health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09210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Carl CRS Manager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709210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Ted Truancy Officer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709210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Curly Court Admin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9763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Andy Aftercare Officer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320020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Agnes Agency Admin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320020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Fred Fee Clerk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320020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Luann LEA Admin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30844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Andreas Auditor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53979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Samantha Substance Abuse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53979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Patty Probation Officer with Disposition </a:t>
            </a:r>
            <a:r>
              <a:rPr lang="en-US" sz="1100" dirty="0" err="1"/>
              <a:t>Priveleges</a:t>
            </a:r>
            <a:endParaRPr lang="en-US" sz="1100" dirty="0"/>
          </a:p>
        </p:txBody>
      </p:sp>
      <p:sp>
        <p:nvSpPr>
          <p:cNvPr id="26" name="Rectangle 25"/>
          <p:cNvSpPr/>
          <p:nvPr/>
        </p:nvSpPr>
        <p:spPr>
          <a:xfrm>
            <a:off x="8953979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Pam Prosecution Admin Clerk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942404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Penny Chief Prosecutor</a:t>
            </a:r>
          </a:p>
        </p:txBody>
      </p:sp>
    </p:spTree>
    <p:extLst>
      <p:ext uri="{BB962C8B-B14F-4D97-AF65-F5344CB8AC3E}">
        <p14:creationId xmlns:p14="http://schemas.microsoft.com/office/powerpoint/2010/main" val="893763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coded based on agencies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956122"/>
            <a:ext cx="1303116" cy="8218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Pete Probation Officer</a:t>
            </a:r>
          </a:p>
        </p:txBody>
      </p:sp>
      <p:sp>
        <p:nvSpPr>
          <p:cNvPr id="5" name="Rectangle 4"/>
          <p:cNvSpPr/>
          <p:nvPr/>
        </p:nvSpPr>
        <p:spPr>
          <a:xfrm>
            <a:off x="838200" y="3043358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Larry Law Enforcement Officer</a:t>
            </a:r>
          </a:p>
        </p:txBody>
      </p:sp>
      <p:sp>
        <p:nvSpPr>
          <p:cNvPr id="6" name="Rectangle 5"/>
          <p:cNvSpPr/>
          <p:nvPr/>
        </p:nvSpPr>
        <p:spPr>
          <a:xfrm>
            <a:off x="838200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Dennis Detention Supervisor</a:t>
            </a:r>
          </a:p>
        </p:txBody>
      </p:sp>
      <p:sp>
        <p:nvSpPr>
          <p:cNvPr id="7" name="Rectangle 6"/>
          <p:cNvSpPr/>
          <p:nvPr/>
        </p:nvSpPr>
        <p:spPr>
          <a:xfrm>
            <a:off x="826625" y="5217830"/>
            <a:ext cx="1303116" cy="8218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Ivan Institutions Officer</a:t>
            </a:r>
          </a:p>
        </p:txBody>
      </p:sp>
      <p:sp>
        <p:nvSpPr>
          <p:cNvPr id="8" name="Rectangle 7"/>
          <p:cNvSpPr/>
          <p:nvPr/>
        </p:nvSpPr>
        <p:spPr>
          <a:xfrm>
            <a:off x="2449010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Percy Program Staff</a:t>
            </a:r>
          </a:p>
        </p:txBody>
      </p:sp>
      <p:sp>
        <p:nvSpPr>
          <p:cNvPr id="9" name="Rectangle 8"/>
          <p:cNvSpPr/>
          <p:nvPr/>
        </p:nvSpPr>
        <p:spPr>
          <a:xfrm>
            <a:off x="2449010" y="3043358"/>
            <a:ext cx="1303116" cy="8218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Nancy Nurse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49010" y="4130594"/>
            <a:ext cx="1303116" cy="8218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Judy Judge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3743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Rose Records Management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82969" y="1956122"/>
            <a:ext cx="1303116" cy="8218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Julie JPD Admin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082969" y="3043358"/>
            <a:ext cx="1303116" cy="8218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Lucy LEA Approver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082969" y="4130594"/>
            <a:ext cx="1303116" cy="8218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Ichibod</a:t>
            </a:r>
            <a:r>
              <a:rPr lang="en-US" sz="1400" dirty="0"/>
              <a:t> Intake Supervisor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71394" y="5217830"/>
            <a:ext cx="1303116" cy="8218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Matt Mental Health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709210" y="1956122"/>
            <a:ext cx="1303116" cy="8218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Carl CRS Manager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709210" y="3043358"/>
            <a:ext cx="1303116" cy="8218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Ted Truancy Officer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709210" y="4130594"/>
            <a:ext cx="1303116" cy="8218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Curly Court Admin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97635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Andy Aftercare Officer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320020" y="1956122"/>
            <a:ext cx="1303116" cy="82180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Agnes Agency Admin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320020" y="3043358"/>
            <a:ext cx="1303116" cy="8218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Fred Fee Clerk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320020" y="4130594"/>
            <a:ext cx="1303116" cy="8218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Luann LEA Admin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308445" y="5217830"/>
            <a:ext cx="1303116" cy="8218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Andreas Auditor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53979" y="1956122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Samantha Substance Abuse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953979" y="3043358"/>
            <a:ext cx="1303116" cy="8218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Patty Probation Officer with Disposition </a:t>
            </a:r>
            <a:r>
              <a:rPr lang="en-US" sz="1100" dirty="0" err="1"/>
              <a:t>Priveleges</a:t>
            </a:r>
            <a:endParaRPr lang="en-US" sz="1100" dirty="0"/>
          </a:p>
        </p:txBody>
      </p:sp>
      <p:sp>
        <p:nvSpPr>
          <p:cNvPr id="26" name="Rectangle 25"/>
          <p:cNvSpPr/>
          <p:nvPr/>
        </p:nvSpPr>
        <p:spPr>
          <a:xfrm>
            <a:off x="8953979" y="4130594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Pam Prosecution Admin Clerk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942404" y="5217830"/>
            <a:ext cx="1303116" cy="821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Penny Chief Prosecutor</a:t>
            </a:r>
          </a:p>
        </p:txBody>
      </p:sp>
    </p:spTree>
    <p:extLst>
      <p:ext uri="{BB962C8B-B14F-4D97-AF65-F5344CB8AC3E}">
        <p14:creationId xmlns:p14="http://schemas.microsoft.com/office/powerpoint/2010/main" val="6745276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ULJKTtTuA1JYcmiIHNUWnZ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el361ATYxVn7CIhxUw3rP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GXR3BK6E2EUKvoPmRUH3b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ULJKTtTuA1JYcmiIHNUWnZ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el361ATYxVn7CIhxUw3rP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GXR3BK6E2EUKvoPmRUH3b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ucida Console">
      <a:majorFont>
        <a:latin typeface="Lucida Console"/>
        <a:ea typeface=""/>
        <a:cs typeface=""/>
      </a:majorFont>
      <a:minorFont>
        <a:latin typeface="Lucida Conso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9865</TotalTime>
  <Words>459</Words>
  <Application>Microsoft Office PowerPoint</Application>
  <PresentationFormat>Widescreen</PresentationFormat>
  <Paragraphs>189</Paragraphs>
  <Slides>45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Lucida Console</vt:lpstr>
      <vt:lpstr>Office Theme</vt:lpstr>
      <vt:lpstr>Domain-Driven Design: The Good Parts</vt:lpstr>
      <vt:lpstr>Part 1: The Majestic Monolith</vt:lpstr>
      <vt:lpstr>Project Background</vt:lpstr>
      <vt:lpstr>Previous System(s)</vt:lpstr>
      <vt:lpstr>New System</vt:lpstr>
      <vt:lpstr>Project Goals</vt:lpstr>
      <vt:lpstr>PowerPoint Presentation</vt:lpstr>
      <vt:lpstr>Cracks already showing: 72 personas</vt:lpstr>
      <vt:lpstr>Color coded based on agencies</vt:lpstr>
      <vt:lpstr>Lesson 1: Bounded contexts are a thing</vt:lpstr>
      <vt:lpstr>Ambiguous Modeling</vt:lpstr>
      <vt:lpstr>Lesson 2: Ubiquitous Language should be ubiquitous</vt:lpstr>
      <vt:lpstr>Competing Priorities</vt:lpstr>
      <vt:lpstr>Lesson 3: Core Domain needs consensus</vt:lpstr>
      <vt:lpstr>Competing Models</vt:lpstr>
      <vt:lpstr>Lesson 4: Ubiquitous language needs consensus</vt:lpstr>
      <vt:lpstr>Pattern Happy</vt:lpstr>
      <vt:lpstr>Lesson 5: Structural Patterns least important part of DDD</vt:lpstr>
      <vt:lpstr>Final tally</vt:lpstr>
      <vt:lpstr>PowerPoint Presentation</vt:lpstr>
      <vt:lpstr>PowerPoint Presentation</vt:lpstr>
      <vt:lpstr>Part 2: The Do-over</vt:lpstr>
      <vt:lpstr>Project Background</vt:lpstr>
      <vt:lpstr>PowerPoint Presentation</vt:lpstr>
      <vt:lpstr>Built around bounded contexts</vt:lpstr>
      <vt:lpstr>Oh, that piece of    ? </vt:lpstr>
      <vt:lpstr>Building case-centric system</vt:lpstr>
      <vt:lpstr>Lesson 1: Cohesiveness brings clarity and deeper insight</vt:lpstr>
      <vt:lpstr>Modeling Roles and Security</vt:lpstr>
      <vt:lpstr>Granular, task-based permissions</vt:lpstr>
      <vt:lpstr>Associating permissions</vt:lpstr>
      <vt:lpstr>Lesson 2: Flexible in places, rigid in others</vt:lpstr>
      <vt:lpstr>The File Management Problem</vt:lpstr>
      <vt:lpstr>Modeling Flexible Workflows</vt:lpstr>
      <vt:lpstr>Driving work via queues</vt:lpstr>
      <vt:lpstr>Lesson 3: Sometimes the model needs a model</vt:lpstr>
      <vt:lpstr>Ditching patterns</vt:lpstr>
      <vt:lpstr>Ditching abstractions</vt:lpstr>
      <vt:lpstr>Lesson 4: Don’t blindly follow pattern advice</vt:lpstr>
      <vt:lpstr>Dealing with others</vt:lpstr>
      <vt:lpstr>Lesson 5: Microservices and anti-corruption layers are your friend</vt:lpstr>
      <vt:lpstr>Final tally</vt:lpstr>
      <vt:lpstr>PowerPoint Presentation</vt:lpstr>
      <vt:lpstr>PowerPoint Presentation</vt:lpstr>
      <vt:lpstr>Domain-Driven Design: The Good Parts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Conventionally Speaking</dc:title>
  <dc:creator>James Bogard</dc:creator>
  <cp:lastModifiedBy>Jimmy Bogard</cp:lastModifiedBy>
  <cp:revision>87</cp:revision>
  <dcterms:created xsi:type="dcterms:W3CDTF">2014-12-03T11:14:03Z</dcterms:created>
  <dcterms:modified xsi:type="dcterms:W3CDTF">2016-06-08T15:33:15Z</dcterms:modified>
</cp:coreProperties>
</file>

<file path=docProps/thumbnail.jpeg>
</file>